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Garet ExtraBold" charset="1" panose="00000000000000000000"/>
      <p:regular r:id="rId14"/>
    </p:embeddedFont>
    <p:embeddedFont>
      <p:font typeface="Garet ExtraBold Bold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25" Target="slides/slide10.xml" Type="http://schemas.openxmlformats.org/officeDocument/2006/relationships/slide"/><Relationship Id="rId26" Target="slides/slide11.xml" Type="http://schemas.openxmlformats.org/officeDocument/2006/relationships/slide"/><Relationship Id="rId27" Target="slides/slide12.xml" Type="http://schemas.openxmlformats.org/officeDocument/2006/relationships/slide"/><Relationship Id="rId28" Target="slides/slide13.xml" Type="http://schemas.openxmlformats.org/officeDocument/2006/relationships/slide"/><Relationship Id="rId29" Target="slides/slide14.xml" Type="http://schemas.openxmlformats.org/officeDocument/2006/relationships/slide"/><Relationship Id="rId3" Target="viewProps.xml" Type="http://schemas.openxmlformats.org/officeDocument/2006/relationships/viewProps"/><Relationship Id="rId30" Target="slides/slide15.xml" Type="http://schemas.openxmlformats.org/officeDocument/2006/relationships/slide"/><Relationship Id="rId31" Target="slides/slide16.xml" Type="http://schemas.openxmlformats.org/officeDocument/2006/relationships/slide"/><Relationship Id="rId32" Target="slides/slide17.xml" Type="http://schemas.openxmlformats.org/officeDocument/2006/relationships/slide"/><Relationship Id="rId33" Target="slides/slide18.xml" Type="http://schemas.openxmlformats.org/officeDocument/2006/relationships/slide"/><Relationship Id="rId34" Target="slides/slide19.xml" Type="http://schemas.openxmlformats.org/officeDocument/2006/relationships/slide"/><Relationship Id="rId35" Target="slides/slide20.xml" Type="http://schemas.openxmlformats.org/officeDocument/2006/relationships/slide"/><Relationship Id="rId36" Target="slides/slide21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2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svg" Type="http://schemas.openxmlformats.org/officeDocument/2006/relationships/image"/><Relationship Id="rId4" Target="../media/image3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Relationship Id="rId6" Target="../media/image3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Relationship Id="rId6" Target="../media/image3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Relationship Id="rId6" Target="../media/image37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Relationship Id="rId6" Target="../media/image3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76104" y="3812915"/>
            <a:ext cx="11223050" cy="1502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315"/>
              </a:lnSpc>
            </a:pPr>
            <a:r>
              <a:rPr lang="en-US" sz="8796" spc="-501">
                <a:solidFill>
                  <a:srgbClr val="38E6D6"/>
                </a:solidFill>
                <a:latin typeface="Garet ExtraBold"/>
              </a:rPr>
              <a:t>NEXTJS SMART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083254" y="4778635"/>
            <a:ext cx="17971522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spc="-153">
                <a:solidFill>
                  <a:srgbClr val="FFFFFF"/>
                </a:solidFill>
                <a:latin typeface="Garet ExtraBold"/>
              </a:rPr>
              <a:t>CONTRACT LOTTERY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917">
            <a:off x="12902938" y="5339734"/>
            <a:ext cx="3440015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3289098" y="3530761"/>
            <a:ext cx="3984779" cy="1028700"/>
            <a:chOff x="0" y="0"/>
            <a:chExt cx="23336059" cy="6024376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23336059" cy="6024376"/>
            </a:xfrm>
            <a:custGeom>
              <a:avLst/>
              <a:gdLst/>
              <a:ahLst/>
              <a:cxnLst/>
              <a:rect r="r" b="b" t="t" l="l"/>
              <a:pathLst>
                <a:path h="6024376" w="23336059">
                  <a:moveTo>
                    <a:pt x="0" y="0"/>
                  </a:moveTo>
                  <a:lnTo>
                    <a:pt x="23336059" y="0"/>
                  </a:lnTo>
                  <a:lnTo>
                    <a:pt x="23336059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7273876" y="9258300"/>
            <a:ext cx="1028700" cy="1028700"/>
            <a:chOff x="0" y="0"/>
            <a:chExt cx="6024376" cy="6024376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024376" cy="6024376"/>
            </a:xfrm>
            <a:custGeom>
              <a:avLst/>
              <a:gdLst/>
              <a:ahLst/>
              <a:cxnLst/>
              <a:rect r="r" b="b" t="t" l="l"/>
              <a:pathLst>
                <a:path h="6024376" w="6024376">
                  <a:moveTo>
                    <a:pt x="0" y="0"/>
                  </a:moveTo>
                  <a:lnTo>
                    <a:pt x="6024376" y="0"/>
                  </a:lnTo>
                  <a:lnTo>
                    <a:pt x="6024376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1873804"/>
            <a:ext cx="12528581" cy="64651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2902921" y="2902111"/>
            <a:ext cx="6277997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RUNNING PROGRAM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902938" y="5862798"/>
            <a:ext cx="4696121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50"/>
              </a:lnSpc>
            </a:pPr>
            <a:r>
              <a:rPr lang="en-US" sz="3500">
                <a:solidFill>
                  <a:srgbClr val="FFFFFF"/>
                </a:solidFill>
                <a:latin typeface="Roboto"/>
              </a:rPr>
              <a:t>Setelah mengkoneksikan pada wallet Metamask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55059" y="-334269"/>
            <a:ext cx="2310118" cy="136296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917">
            <a:off x="12902938" y="4916666"/>
            <a:ext cx="3440015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3289098" y="3107693"/>
            <a:ext cx="3984779" cy="1028700"/>
            <a:chOff x="0" y="0"/>
            <a:chExt cx="23336059" cy="6024376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23336059" cy="6024376"/>
            </a:xfrm>
            <a:custGeom>
              <a:avLst/>
              <a:gdLst/>
              <a:ahLst/>
              <a:cxnLst/>
              <a:rect r="r" b="b" t="t" l="l"/>
              <a:pathLst>
                <a:path h="6024376" w="23336059">
                  <a:moveTo>
                    <a:pt x="0" y="0"/>
                  </a:moveTo>
                  <a:lnTo>
                    <a:pt x="23336059" y="0"/>
                  </a:lnTo>
                  <a:lnTo>
                    <a:pt x="23336059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7273876" y="9258300"/>
            <a:ext cx="1028700" cy="1028700"/>
            <a:chOff x="0" y="0"/>
            <a:chExt cx="6024376" cy="6024376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024376" cy="6024376"/>
            </a:xfrm>
            <a:custGeom>
              <a:avLst/>
              <a:gdLst/>
              <a:ahLst/>
              <a:cxnLst/>
              <a:rect r="r" b="b" t="t" l="l"/>
              <a:pathLst>
                <a:path h="6024376" w="6024376">
                  <a:moveTo>
                    <a:pt x="0" y="0"/>
                  </a:moveTo>
                  <a:lnTo>
                    <a:pt x="6024376" y="0"/>
                  </a:lnTo>
                  <a:lnTo>
                    <a:pt x="6024376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55059" y="-334269"/>
            <a:ext cx="2310118" cy="136296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0" y="2440582"/>
            <a:ext cx="12577330" cy="5152159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2902921" y="2479043"/>
            <a:ext cx="6277997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RUNNING PROGRAM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902938" y="5439729"/>
            <a:ext cx="4696121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50"/>
              </a:lnSpc>
            </a:pPr>
            <a:r>
              <a:rPr lang="en-US" sz="3500">
                <a:solidFill>
                  <a:srgbClr val="FFFFFF"/>
                </a:solidFill>
                <a:latin typeface="Roboto"/>
              </a:rPr>
              <a:t>Tampilan setelah terhubung pada wallet Metamask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074132" y="3787007"/>
            <a:ext cx="6139735" cy="1866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59"/>
              </a:lnSpc>
            </a:pPr>
            <a:r>
              <a:rPr lang="en-US" sz="10899" spc="-621">
                <a:solidFill>
                  <a:srgbClr val="38E6D6"/>
                </a:solidFill>
                <a:latin typeface="Garet ExtraBold"/>
              </a:rPr>
              <a:t>IPFS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360375" y="8836025"/>
            <a:ext cx="38989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Roboto"/>
              </a:rPr>
              <a:t>Blockhain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72949" y="2036384"/>
            <a:ext cx="11016920" cy="6214231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917">
            <a:off x="12902938" y="4916666"/>
            <a:ext cx="3440015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289098" y="3107693"/>
            <a:ext cx="3984779" cy="1028700"/>
            <a:chOff x="0" y="0"/>
            <a:chExt cx="23336059" cy="6024376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23336059" cy="6024376"/>
            </a:xfrm>
            <a:custGeom>
              <a:avLst/>
              <a:gdLst/>
              <a:ahLst/>
              <a:cxnLst/>
              <a:rect r="r" b="b" t="t" l="l"/>
              <a:pathLst>
                <a:path h="6024376" w="23336059">
                  <a:moveTo>
                    <a:pt x="0" y="0"/>
                  </a:moveTo>
                  <a:lnTo>
                    <a:pt x="23336059" y="0"/>
                  </a:lnTo>
                  <a:lnTo>
                    <a:pt x="23336059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2902921" y="2741666"/>
            <a:ext cx="6277997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IPFS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902938" y="5439729"/>
            <a:ext cx="4696121" cy="131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50"/>
              </a:lnSpc>
            </a:pPr>
            <a:r>
              <a:rPr lang="en-US" sz="3500">
                <a:solidFill>
                  <a:srgbClr val="FFFFFF"/>
                </a:solidFill>
                <a:latin typeface="Roboto"/>
              </a:rPr>
              <a:t>Intall IPFS Desktop di device anda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831952" y="2329875"/>
            <a:ext cx="12456048" cy="562725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917">
            <a:off x="743492" y="4811617"/>
            <a:ext cx="3440015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129652" y="3002644"/>
            <a:ext cx="3984779" cy="1028700"/>
            <a:chOff x="0" y="0"/>
            <a:chExt cx="23336059" cy="6024376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23336059" cy="6024376"/>
            </a:xfrm>
            <a:custGeom>
              <a:avLst/>
              <a:gdLst/>
              <a:ahLst/>
              <a:cxnLst/>
              <a:rect r="r" b="b" t="t" l="l"/>
              <a:pathLst>
                <a:path h="6024376" w="23336059">
                  <a:moveTo>
                    <a:pt x="0" y="0"/>
                  </a:moveTo>
                  <a:lnTo>
                    <a:pt x="23336059" y="0"/>
                  </a:lnTo>
                  <a:lnTo>
                    <a:pt x="23336059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743475" y="2636617"/>
            <a:ext cx="6277997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IPFS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3492" y="5334680"/>
            <a:ext cx="4696121" cy="264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50"/>
              </a:lnSpc>
            </a:pPr>
            <a:r>
              <a:rPr lang="en-US" sz="3500">
                <a:solidFill>
                  <a:srgbClr val="FFFFFF"/>
                </a:solidFill>
                <a:latin typeface="Roboto"/>
              </a:rPr>
              <a:t>Open file tersebut lalu buka pada browser dan sediakan juga extention IPFS pada browser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917">
            <a:off x="743492" y="4245443"/>
            <a:ext cx="3440015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129652" y="2436470"/>
            <a:ext cx="3984779" cy="1028700"/>
            <a:chOff x="0" y="0"/>
            <a:chExt cx="23336059" cy="6024376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23336059" cy="6024376"/>
            </a:xfrm>
            <a:custGeom>
              <a:avLst/>
              <a:gdLst/>
              <a:ahLst/>
              <a:cxnLst/>
              <a:rect r="r" b="b" t="t" l="l"/>
              <a:pathLst>
                <a:path h="6024376" w="23336059">
                  <a:moveTo>
                    <a:pt x="0" y="0"/>
                  </a:moveTo>
                  <a:lnTo>
                    <a:pt x="23336059" y="0"/>
                  </a:lnTo>
                  <a:lnTo>
                    <a:pt x="23336059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473" t="0" r="39654" b="0"/>
          <a:stretch>
            <a:fillRect/>
          </a:stretch>
        </p:blipFill>
        <p:spPr>
          <a:xfrm flipH="false" flipV="false" rot="0">
            <a:off x="6068541" y="1426906"/>
            <a:ext cx="11718527" cy="759187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743475" y="2099018"/>
            <a:ext cx="4991144" cy="1784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40"/>
              </a:lnSpc>
            </a:pPr>
            <a:r>
              <a:rPr lang="en-US" sz="5100" spc="-51">
                <a:solidFill>
                  <a:srgbClr val="FFFFFF"/>
                </a:solidFill>
                <a:latin typeface="Roboto Bold"/>
              </a:rPr>
              <a:t>IPFS BUILD DIREKTORI FILE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3492" y="4768507"/>
            <a:ext cx="4696121" cy="3981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50"/>
              </a:lnSpc>
            </a:pPr>
            <a:r>
              <a:rPr lang="en-US" sz="3500">
                <a:solidFill>
                  <a:srgbClr val="FFFFFF"/>
                </a:solidFill>
                <a:latin typeface="Roboto"/>
              </a:rPr>
              <a:t>Setelah lakukan build adalah melakukan export pada terminal. Coba running program tersebut dengan perintah "yarn run dev".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917">
            <a:off x="7423992" y="4800141"/>
            <a:ext cx="3440015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259300" y="0"/>
            <a:ext cx="1028700" cy="1028700"/>
            <a:chOff x="0" y="0"/>
            <a:chExt cx="6024376" cy="6024376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024376" cy="6024376"/>
            </a:xfrm>
            <a:custGeom>
              <a:avLst/>
              <a:gdLst/>
              <a:ahLst/>
              <a:cxnLst/>
              <a:rect r="r" b="b" t="t" l="l"/>
              <a:pathLst>
                <a:path h="6024376" w="6024376">
                  <a:moveTo>
                    <a:pt x="0" y="0"/>
                  </a:moveTo>
                  <a:lnTo>
                    <a:pt x="6024376" y="0"/>
                  </a:lnTo>
                  <a:lnTo>
                    <a:pt x="6024376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0" y="7301521"/>
            <a:ext cx="9144000" cy="2985479"/>
            <a:chOff x="0" y="0"/>
            <a:chExt cx="18451612" cy="6024376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18451612" cy="6024376"/>
            </a:xfrm>
            <a:custGeom>
              <a:avLst/>
              <a:gdLst/>
              <a:ahLst/>
              <a:cxnLst/>
              <a:rect r="r" b="b" t="t" l="l"/>
              <a:pathLst>
                <a:path h="6024376" w="18451612">
                  <a:moveTo>
                    <a:pt x="0" y="0"/>
                  </a:moveTo>
                  <a:lnTo>
                    <a:pt x="18451612" y="0"/>
                  </a:lnTo>
                  <a:lnTo>
                    <a:pt x="18451612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38E6D6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223736" y="2772479"/>
            <a:ext cx="5890501" cy="501783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078674" y="4320488"/>
            <a:ext cx="16180626" cy="4937812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4176743" y="2172404"/>
            <a:ext cx="9984488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FINAL TEST IPFS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462703"/>
            <a:ext cx="10178417" cy="1160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92"/>
              </a:lnSpc>
            </a:pPr>
            <a:r>
              <a:rPr lang="en-US" sz="9239" spc="-526">
                <a:solidFill>
                  <a:srgbClr val="38E6D6"/>
                </a:solidFill>
                <a:latin typeface="Garet ExtraBold"/>
              </a:rPr>
              <a:t>HOSTING ON IPFS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891778" y="5537385"/>
            <a:ext cx="13367522" cy="1525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467"/>
              </a:lnSpc>
            </a:pPr>
            <a:r>
              <a:rPr lang="en-US" sz="8905" spc="-151">
                <a:solidFill>
                  <a:srgbClr val="FFFFFF"/>
                </a:solidFill>
                <a:latin typeface="Garet ExtraBold"/>
              </a:rPr>
              <a:t>FILECOIN USING FLEEK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360375" y="8836025"/>
            <a:ext cx="3898925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Roboto"/>
              </a:rPr>
              <a:t>Future Technology Blockchain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27678" y="4451394"/>
            <a:ext cx="1528119" cy="1525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467"/>
              </a:lnSpc>
            </a:pPr>
            <a:r>
              <a:rPr lang="en-US" sz="8905" spc="-151">
                <a:solidFill>
                  <a:srgbClr val="FFFFFF"/>
                </a:solidFill>
                <a:latin typeface="Garet ExtraBold"/>
              </a:rPr>
              <a:t>&amp;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393724" y="4136167"/>
            <a:ext cx="2508662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083130" y="-362690"/>
            <a:ext cx="2863557" cy="190784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646018" y="2595571"/>
            <a:ext cx="3809931" cy="49052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0" y="1028700"/>
            <a:ext cx="11823410" cy="769095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469599" y="1793086"/>
            <a:ext cx="486557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AUTHORIZE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827906" y="2707486"/>
            <a:ext cx="344615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38E6D6"/>
                </a:solidFill>
                <a:latin typeface="Roboto Bold"/>
              </a:rPr>
              <a:t>FLEEX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93724" y="4678739"/>
            <a:ext cx="4865576" cy="1104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99"/>
              </a:lnSpc>
            </a:pPr>
            <a:r>
              <a:rPr lang="en-US" sz="2999">
                <a:solidFill>
                  <a:srgbClr val="FFFFFF"/>
                </a:solidFill>
                <a:latin typeface="Roboto"/>
              </a:rPr>
              <a:t>Hubungkan Fleex pada github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310594" y="4498856"/>
            <a:ext cx="2508662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0" y="0"/>
            <a:ext cx="2863557" cy="190784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62888" y="2958261"/>
            <a:ext cx="3809931" cy="49052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26440" b="0"/>
          <a:stretch>
            <a:fillRect/>
          </a:stretch>
        </p:blipFill>
        <p:spPr>
          <a:xfrm flipH="false" flipV="false" rot="0">
            <a:off x="6072718" y="1507577"/>
            <a:ext cx="12215282" cy="7271847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386469" y="2155776"/>
            <a:ext cx="486557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SETTING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44776" y="3070176"/>
            <a:ext cx="344615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38E6D6"/>
                </a:solidFill>
                <a:latin typeface="Roboto Bold"/>
              </a:rPr>
              <a:t>FLEEX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0594" y="5041429"/>
            <a:ext cx="4344194" cy="3352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99"/>
              </a:lnSpc>
            </a:pPr>
            <a:r>
              <a:rPr lang="en-US" sz="2999">
                <a:solidFill>
                  <a:srgbClr val="FFFFFF"/>
                </a:solidFill>
                <a:latin typeface="Roboto"/>
              </a:rPr>
              <a:t>Push Code di new repository baru yang sudah terhubung dengan flex dan Ubah build command seperti yang ada digambar tersebut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6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0800000">
            <a:off x="0" y="2166418"/>
            <a:ext cx="2771646" cy="876533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2183" r="0" b="2183"/>
          <a:stretch>
            <a:fillRect/>
          </a:stretch>
        </p:blipFill>
        <p:spPr>
          <a:xfrm flipH="false" flipV="false" rot="0">
            <a:off x="11121322" y="0"/>
            <a:ext cx="7166678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1672939"/>
            <a:ext cx="6859444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spc="-50">
                <a:solidFill>
                  <a:srgbClr val="FFFFFF"/>
                </a:solidFill>
                <a:latin typeface="Roboto Bold"/>
              </a:rPr>
              <a:t>LIBRARY REACT YANG PERLU DISIAPKAN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851720"/>
            <a:ext cx="6859444" cy="365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8" indent="-302259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oboto"/>
              </a:rPr>
              <a:t>Web3React</a:t>
            </a:r>
          </a:p>
          <a:p>
            <a:pPr marL="604518" indent="-302259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oboto"/>
              </a:rPr>
              <a:t>wagmi</a:t>
            </a:r>
          </a:p>
          <a:p>
            <a:pPr marL="604518" indent="-302259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oboto"/>
              </a:rPr>
              <a:t>react-moralis</a:t>
            </a:r>
          </a:p>
          <a:p>
            <a:pPr marL="604518" indent="-302259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oboto"/>
              </a:rPr>
              <a:t>useDapp</a:t>
            </a:r>
          </a:p>
          <a:p>
            <a:pPr marL="604518" indent="-302259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oboto"/>
              </a:rPr>
              <a:t>Web3Modal</a:t>
            </a:r>
          </a:p>
          <a:p>
            <a:pPr marL="604518" indent="-302259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oboto"/>
              </a:rPr>
              <a:t>useMetamask</a:t>
            </a:r>
          </a:p>
          <a:p>
            <a:pPr>
              <a:lnSpc>
                <a:spcPts val="419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804275"/>
            <a:ext cx="3898925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Roboto"/>
              </a:rPr>
              <a:t>Blockchain</a:t>
            </a:r>
          </a:p>
          <a:p>
            <a:pPr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310594" y="4498856"/>
            <a:ext cx="2508662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0" y="0"/>
            <a:ext cx="2863557" cy="190784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62888" y="2958261"/>
            <a:ext cx="3809931" cy="49052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5654788" y="1844630"/>
            <a:ext cx="12321414" cy="5556103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386469" y="2155776"/>
            <a:ext cx="4268320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DEEPLOY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44776" y="3070176"/>
            <a:ext cx="344615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38E6D6"/>
                </a:solidFill>
                <a:latin typeface="Roboto Bold"/>
              </a:rPr>
              <a:t>FLEEX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0594" y="5041429"/>
            <a:ext cx="4062225" cy="1666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99"/>
              </a:lnSpc>
            </a:pPr>
            <a:r>
              <a:rPr lang="en-US" sz="2999">
                <a:solidFill>
                  <a:srgbClr val="FFFFFF"/>
                </a:solidFill>
                <a:latin typeface="Roboto"/>
              </a:rPr>
              <a:t>Lakukan Deploy pada Fleex dan lihat status File Coin ID.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727246" y="3115096"/>
            <a:ext cx="2508662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873886" y="-621549"/>
            <a:ext cx="2863557" cy="190784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076611" y="1955431"/>
            <a:ext cx="3809931" cy="49052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0" y="4371554"/>
            <a:ext cx="18288000" cy="6351608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5900191" y="1152946"/>
            <a:ext cx="7854830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RUNNING CODE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58499" y="2067346"/>
            <a:ext cx="6226857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38E6D6"/>
                </a:solidFill>
                <a:latin typeface="Roboto Bold"/>
              </a:rPr>
              <a:t>CONNECT FLEEX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6062" r="0" b="6062"/>
          <a:stretch>
            <a:fillRect/>
          </a:stretch>
        </p:blipFill>
        <p:spPr>
          <a:xfrm flipH="false" flipV="false" rot="0">
            <a:off x="0" y="0"/>
            <a:ext cx="7799364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144000" y="2137583"/>
            <a:ext cx="3122462" cy="78842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240250" y="0"/>
            <a:ext cx="1453993" cy="1028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7"/>
          <a:srcRect l="319" t="0" r="42721" b="0"/>
          <a:stretch>
            <a:fillRect/>
          </a:stretch>
        </p:blipFill>
        <p:spPr>
          <a:xfrm flipH="false" flipV="false" rot="0">
            <a:off x="0" y="0"/>
            <a:ext cx="7882946" cy="102870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8902121" y="4703539"/>
            <a:ext cx="5279527" cy="879921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8902121" y="1918968"/>
            <a:ext cx="7838431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spc="-50">
                <a:solidFill>
                  <a:srgbClr val="FFFFFF"/>
                </a:solidFill>
                <a:latin typeface="Roboto Bold"/>
              </a:rPr>
              <a:t>NEXT JS SETUP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02121" y="3620768"/>
            <a:ext cx="8357179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49"/>
              </a:lnSpc>
            </a:pPr>
            <a:r>
              <a:rPr lang="en-US" sz="2499">
                <a:solidFill>
                  <a:srgbClr val="FFFFFF"/>
                </a:solidFill>
                <a:latin typeface="Roboto"/>
              </a:rPr>
              <a:t>Persiapkan setup next JS dengan perintah tersebut di terminal.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87" t="0" r="24028" b="0"/>
          <a:stretch>
            <a:fillRect/>
          </a:stretch>
        </p:blipFill>
        <p:spPr>
          <a:xfrm flipH="false" flipV="false" rot="0">
            <a:off x="0" y="0"/>
            <a:ext cx="10296584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081754" y="2593525"/>
            <a:ext cx="3122462" cy="788422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839875" y="2374910"/>
            <a:ext cx="7838431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spc="-50">
                <a:solidFill>
                  <a:srgbClr val="FFFFFF"/>
                </a:solidFill>
                <a:latin typeface="Roboto Bold"/>
              </a:rPr>
              <a:t>COMPONENT</a:t>
            </a:r>
          </a:p>
          <a:p>
            <a:pPr>
              <a:lnSpc>
                <a:spcPts val="700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1081754" y="3907294"/>
            <a:ext cx="6105964" cy="231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49"/>
              </a:lnSpc>
            </a:pPr>
            <a:r>
              <a:rPr lang="en-US" sz="2499">
                <a:solidFill>
                  <a:srgbClr val="FFFFFF"/>
                </a:solidFill>
                <a:latin typeface="Roboto"/>
              </a:rPr>
              <a:t>Membuat tampilan manual header jenis 1 dengan:</a:t>
            </a:r>
          </a:p>
          <a:p>
            <a:pPr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Roboto"/>
              </a:rPr>
              <a:t>JSX</a:t>
            </a:r>
          </a:p>
          <a:p>
            <a:pPr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Roboto"/>
              </a:rPr>
              <a:t>Moralis</a:t>
            </a:r>
          </a:p>
          <a:p>
            <a:pPr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Roboto"/>
              </a:rPr>
              <a:t>React Moralis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96584" y="-334194"/>
            <a:ext cx="2863557" cy="19078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281418" y="9258300"/>
            <a:ext cx="2310118" cy="136296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889669" y="7851410"/>
            <a:ext cx="2508662" cy="128569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/>
          <a:srcRect l="0" t="11364" r="0" b="12371"/>
          <a:stretch>
            <a:fillRect/>
          </a:stretch>
        </p:blipFill>
        <p:spPr>
          <a:xfrm flipH="false" flipV="false" rot="0">
            <a:off x="0" y="62584"/>
            <a:ext cx="18288000" cy="647651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496102" y="6615627"/>
            <a:ext cx="4053982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spc="-50">
                <a:solidFill>
                  <a:srgbClr val="FFFFFF"/>
                </a:solidFill>
                <a:latin typeface="Roboto Bold"/>
              </a:rPr>
              <a:t>COMPONENT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550084" y="6615627"/>
            <a:ext cx="3241815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000"/>
              </a:lnSpc>
            </a:pPr>
            <a:r>
              <a:rPr lang="en-US" sz="5000" spc="-50">
                <a:solidFill>
                  <a:srgbClr val="38E6D6"/>
                </a:solidFill>
                <a:latin typeface="Roboto Bold"/>
              </a:rPr>
              <a:t>HEADER 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573553" y="8256204"/>
            <a:ext cx="13140894" cy="527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z="2899">
                <a:solidFill>
                  <a:srgbClr val="FFFFFF"/>
                </a:solidFill>
                <a:latin typeface="Roboto"/>
              </a:rPr>
              <a:t>Connection Button menggunakan web3uikit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1083130" cy="10287000"/>
            <a:chOff x="0" y="0"/>
            <a:chExt cx="14777507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325" t="0" r="6325" b="0"/>
            <a:stretch>
              <a:fillRect/>
            </a:stretch>
          </p:blipFill>
          <p:spPr>
            <a:xfrm>
              <a:off x="0" y="0"/>
              <a:ext cx="14777507" cy="13716000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0">
            <a:off x="12078577" y="4749565"/>
            <a:ext cx="2508662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083130" y="-362690"/>
            <a:ext cx="2863557" cy="1907845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330871" y="2629083"/>
            <a:ext cx="3809931" cy="490529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2078577" y="1912322"/>
            <a:ext cx="5435503" cy="1739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8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CALLING FUNCTIONS IN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078577" y="3518237"/>
            <a:ext cx="344615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38E6D6"/>
                </a:solidFill>
                <a:latin typeface="Roboto Bold"/>
              </a:rPr>
              <a:t>NEXTJS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78577" y="5311188"/>
            <a:ext cx="4865576" cy="418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49"/>
              </a:lnSpc>
            </a:pPr>
            <a:r>
              <a:rPr lang="en-US" sz="2499">
                <a:solidFill>
                  <a:srgbClr val="FFFFFF"/>
                </a:solidFill>
                <a:latin typeface="Roboto Bold"/>
              </a:rPr>
              <a:t>Menjalankan Contract Function:</a:t>
            </a:r>
          </a:p>
          <a:p>
            <a:pPr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Roboto Bold"/>
              </a:rPr>
              <a:t>Moralis Provider</a:t>
            </a:r>
          </a:p>
          <a:p>
            <a:pPr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Roboto Bold"/>
              </a:rPr>
              <a:t>useMoralis</a:t>
            </a:r>
          </a:p>
          <a:p>
            <a:pPr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Roboto Bold"/>
              </a:rPr>
              <a:t>parseInt</a:t>
            </a:r>
          </a:p>
          <a:p>
            <a:pPr>
              <a:lnSpc>
                <a:spcPts val="3749"/>
              </a:lnSpc>
            </a:pPr>
          </a:p>
          <a:p>
            <a:pPr>
              <a:lnSpc>
                <a:spcPts val="3749"/>
              </a:lnSpc>
            </a:pPr>
            <a:r>
              <a:rPr lang="en-US" sz="2499">
                <a:solidFill>
                  <a:srgbClr val="FFFFFF"/>
                </a:solidFill>
                <a:latin typeface="Roboto Bold"/>
              </a:rPr>
              <a:t>Otomatis Memperbaharui Constant Value UI:</a:t>
            </a:r>
          </a:p>
          <a:p>
            <a:pPr marL="539749" indent="-269875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Roboto Bold"/>
              </a:rPr>
              <a:t>ethers.utils.FormatTypes</a:t>
            </a:r>
          </a:p>
          <a:p>
            <a:pPr>
              <a:lnSpc>
                <a:spcPts val="374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928340"/>
            <a:ext cx="143034" cy="1845603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873266" y="2336479"/>
            <a:ext cx="5246370" cy="1142649"/>
            <a:chOff x="0" y="0"/>
            <a:chExt cx="1913890" cy="416841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1913890" cy="416841"/>
            </a:xfrm>
            <a:custGeom>
              <a:avLst/>
              <a:gdLst/>
              <a:ahLst/>
              <a:cxnLst/>
              <a:rect r="r" b="b" t="t" l="l"/>
              <a:pathLst>
                <a:path h="416841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16841"/>
                  </a:lnTo>
                  <a:lnTo>
                    <a:pt x="0" y="416841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356283" y="1391207"/>
            <a:ext cx="12530617" cy="7028893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28700" y="4148416"/>
            <a:ext cx="5075404" cy="2223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94"/>
              </a:lnSpc>
            </a:pPr>
            <a:r>
              <a:rPr lang="en-US" sz="2899" spc="130">
                <a:solidFill>
                  <a:srgbClr val="FFFFFF"/>
                </a:solidFill>
                <a:latin typeface="Roboto"/>
              </a:rPr>
              <a:t>Install Tailwind untuk melakukan styling &amp; jangan lupa tambahkan extention PostCSS, Tailwind.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927364"/>
            <a:ext cx="5327583" cy="1846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20"/>
              </a:lnSpc>
            </a:pPr>
            <a:r>
              <a:rPr lang="en-US" sz="5300" spc="238">
                <a:solidFill>
                  <a:srgbClr val="FFFFFF"/>
                </a:solidFill>
                <a:latin typeface="Roboto Bold"/>
              </a:rPr>
              <a:t>TAILWIND &amp; STYLING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917">
            <a:off x="10981319" y="4306426"/>
            <a:ext cx="3440015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1367479" y="2292804"/>
            <a:ext cx="3984779" cy="1028700"/>
            <a:chOff x="0" y="0"/>
            <a:chExt cx="23336059" cy="6024376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23336059" cy="6024376"/>
            </a:xfrm>
            <a:custGeom>
              <a:avLst/>
              <a:gdLst/>
              <a:ahLst/>
              <a:cxnLst/>
              <a:rect r="r" b="b" t="t" l="l"/>
              <a:pathLst>
                <a:path h="6024376" w="23336059">
                  <a:moveTo>
                    <a:pt x="0" y="0"/>
                  </a:moveTo>
                  <a:lnTo>
                    <a:pt x="23336059" y="0"/>
                  </a:lnTo>
                  <a:lnTo>
                    <a:pt x="23336059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6024376" cy="6024376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024376" cy="6024376"/>
            </a:xfrm>
            <a:custGeom>
              <a:avLst/>
              <a:gdLst/>
              <a:ahLst/>
              <a:cxnLst/>
              <a:rect r="r" b="b" t="t" l="l"/>
              <a:pathLst>
                <a:path h="6024376" w="6024376">
                  <a:moveTo>
                    <a:pt x="0" y="0"/>
                  </a:moveTo>
                  <a:lnTo>
                    <a:pt x="6024376" y="0"/>
                  </a:lnTo>
                  <a:lnTo>
                    <a:pt x="6024376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1492" t="0" r="1492" b="0"/>
          <a:stretch>
            <a:fillRect/>
          </a:stretch>
        </p:blipFill>
        <p:spPr>
          <a:xfrm flipH="false" flipV="false" rot="0">
            <a:off x="0" y="1526209"/>
            <a:ext cx="10633193" cy="6159515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981303" y="1664154"/>
            <a:ext cx="6277997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RUNNING PROGRAM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981319" y="4839015"/>
            <a:ext cx="6114285" cy="1285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9"/>
              </a:lnSpc>
            </a:pPr>
            <a:r>
              <a:rPr lang="en-US" sz="3499">
                <a:solidFill>
                  <a:srgbClr val="FFFFFF"/>
                </a:solidFill>
                <a:latin typeface="Roboto"/>
              </a:rPr>
              <a:t>Tampilan awal program di running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917">
            <a:off x="528923" y="5044442"/>
            <a:ext cx="3440015" cy="0"/>
          </a:xfrm>
          <a:prstGeom prst="line">
            <a:avLst/>
          </a:prstGeom>
          <a:ln cap="flat" w="123825">
            <a:solidFill>
              <a:srgbClr val="113CF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915083" y="3235469"/>
            <a:ext cx="3984779" cy="1028700"/>
            <a:chOff x="0" y="0"/>
            <a:chExt cx="23336059" cy="6024376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23336059" cy="6024376"/>
            </a:xfrm>
            <a:custGeom>
              <a:avLst/>
              <a:gdLst/>
              <a:ahLst/>
              <a:cxnLst/>
              <a:rect r="r" b="b" t="t" l="l"/>
              <a:pathLst>
                <a:path h="6024376" w="23336059">
                  <a:moveTo>
                    <a:pt x="0" y="0"/>
                  </a:moveTo>
                  <a:lnTo>
                    <a:pt x="23336059" y="0"/>
                  </a:lnTo>
                  <a:lnTo>
                    <a:pt x="23336059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6024376" cy="6024376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024376" cy="6024376"/>
            </a:xfrm>
            <a:custGeom>
              <a:avLst/>
              <a:gdLst/>
              <a:ahLst/>
              <a:cxnLst/>
              <a:rect r="r" b="b" t="t" l="l"/>
              <a:pathLst>
                <a:path h="6024376" w="6024376">
                  <a:moveTo>
                    <a:pt x="0" y="0"/>
                  </a:moveTo>
                  <a:lnTo>
                    <a:pt x="6024376" y="0"/>
                  </a:lnTo>
                  <a:lnTo>
                    <a:pt x="6024376" y="6024376"/>
                  </a:lnTo>
                  <a:lnTo>
                    <a:pt x="0" y="6024376"/>
                  </a:lnTo>
                  <a:close/>
                </a:path>
              </a:pathLst>
            </a:custGeom>
            <a:solidFill>
              <a:srgbClr val="113CF5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757383" y="1219621"/>
            <a:ext cx="12530617" cy="6089097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528907" y="2606819"/>
            <a:ext cx="6277997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 spc="-60">
                <a:solidFill>
                  <a:srgbClr val="FFFFFF"/>
                </a:solidFill>
                <a:latin typeface="Roboto Bold"/>
              </a:rPr>
              <a:t>RUNNING PROGRAM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28923" y="5567506"/>
            <a:ext cx="4696121" cy="131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50"/>
              </a:lnSpc>
            </a:pPr>
            <a:r>
              <a:rPr lang="en-US" sz="3500">
                <a:solidFill>
                  <a:srgbClr val="FFFFFF"/>
                </a:solidFill>
                <a:latin typeface="Roboto"/>
              </a:rPr>
              <a:t>Pilihan menu koneksi ke Wallet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281418" y="9258300"/>
            <a:ext cx="2310118" cy="136296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DAFF1Db2Y-Y</dc:identifier>
  <dcterms:modified xsi:type="dcterms:W3CDTF">2011-08-01T06:04:30Z</dcterms:modified>
  <cp:revision>1</cp:revision>
  <dc:title>NextJS Smart Contract</dc:title>
</cp:coreProperties>
</file>

<file path=docProps/thumbnail.jpeg>
</file>